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3" r:id="rId3"/>
    <p:sldId id="257" r:id="rId4"/>
    <p:sldId id="258" r:id="rId5"/>
    <p:sldId id="260" r:id="rId6"/>
    <p:sldId id="259" r:id="rId7"/>
    <p:sldId id="261" r:id="rId8"/>
    <p:sldId id="262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36"/>
    <p:restoredTop sz="94666"/>
  </p:normalViewPr>
  <p:slideViewPr>
    <p:cSldViewPr snapToGrid="0" snapToObjects="1">
      <p:cViewPr varScale="1">
        <p:scale>
          <a:sx n="75" d="100"/>
          <a:sy n="75" d="100"/>
        </p:scale>
        <p:origin x="176" y="7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742B6-9C88-F74C-AF8C-9A1B39E5EC41}" type="datetimeFigureOut">
              <a:rPr lang="en-US" smtClean="0"/>
              <a:t>12/22/17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07F83-19A8-CF47-9DB3-3347964FD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2792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742B6-9C88-F74C-AF8C-9A1B39E5EC41}" type="datetimeFigureOut">
              <a:rPr lang="en-US" smtClean="0"/>
              <a:t>12/22/17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07F83-19A8-CF47-9DB3-3347964FD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344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742B6-9C88-F74C-AF8C-9A1B39E5EC41}" type="datetimeFigureOut">
              <a:rPr lang="en-US" smtClean="0"/>
              <a:t>12/22/17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07F83-19A8-CF47-9DB3-3347964FD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3327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742B6-9C88-F74C-AF8C-9A1B39E5EC41}" type="datetimeFigureOut">
              <a:rPr lang="en-US" smtClean="0"/>
              <a:t>12/22/17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07F83-19A8-CF47-9DB3-3347964FD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51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742B6-9C88-F74C-AF8C-9A1B39E5EC41}" type="datetimeFigureOut">
              <a:rPr lang="en-US" smtClean="0"/>
              <a:t>12/22/17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07F83-19A8-CF47-9DB3-3347964FD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98909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742B6-9C88-F74C-AF8C-9A1B39E5EC41}" type="datetimeFigureOut">
              <a:rPr lang="en-US" smtClean="0"/>
              <a:t>12/22/17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07F83-19A8-CF47-9DB3-3347964FD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843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742B6-9C88-F74C-AF8C-9A1B39E5EC41}" type="datetimeFigureOut">
              <a:rPr lang="en-US" smtClean="0"/>
              <a:t>12/22/17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07F83-19A8-CF47-9DB3-3347964FD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7203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742B6-9C88-F74C-AF8C-9A1B39E5EC41}" type="datetimeFigureOut">
              <a:rPr lang="en-US" smtClean="0"/>
              <a:t>12/22/17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07F83-19A8-CF47-9DB3-3347964FD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26807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742B6-9C88-F74C-AF8C-9A1B39E5EC41}" type="datetimeFigureOut">
              <a:rPr lang="en-US" smtClean="0"/>
              <a:t>12/22/17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07F83-19A8-CF47-9DB3-3347964FD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540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742B6-9C88-F74C-AF8C-9A1B39E5EC41}" type="datetimeFigureOut">
              <a:rPr lang="en-US" smtClean="0"/>
              <a:t>12/22/17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07F83-19A8-CF47-9DB3-3347964FD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99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5742B6-9C88-F74C-AF8C-9A1B39E5EC41}" type="datetimeFigureOut">
              <a:rPr lang="en-US" smtClean="0"/>
              <a:t>12/22/17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607F83-19A8-CF47-9DB3-3347964FD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7531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5742B6-9C88-F74C-AF8C-9A1B39E5EC41}" type="datetimeFigureOut">
              <a:rPr lang="en-US" smtClean="0"/>
              <a:t>12/22/17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607F83-19A8-CF47-9DB3-3347964FDF8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805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032934" y="846668"/>
            <a:ext cx="956733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 smtClean="0">
                <a:latin typeface="GDS Transport Website Light" charset="0"/>
                <a:ea typeface="GDS Transport Website Light" charset="0"/>
                <a:cs typeface="GDS Transport Website Light" charset="0"/>
              </a:rPr>
              <a:t>Some thoughts on the status of our service design effort as we go on our Christmas break.</a:t>
            </a:r>
          </a:p>
        </p:txBody>
      </p:sp>
    </p:spTree>
    <p:extLst>
      <p:ext uri="{BB962C8B-B14F-4D97-AF65-F5344CB8AC3E}">
        <p14:creationId xmlns:p14="http://schemas.microsoft.com/office/powerpoint/2010/main" val="769146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44" r="9630"/>
          <a:stretch/>
        </p:blipFill>
        <p:spPr>
          <a:xfrm>
            <a:off x="0" y="0"/>
            <a:ext cx="7399867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789333" y="491067"/>
            <a:ext cx="41656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GDS Transport Website Light" charset="0"/>
                <a:ea typeface="GDS Transport Website Light" charset="0"/>
                <a:cs typeface="GDS Transport Website Light" charset="0"/>
              </a:rPr>
              <a:t>1) We defined our vision</a:t>
            </a:r>
          </a:p>
          <a:p>
            <a:endParaRPr lang="en-US" sz="2400" dirty="0">
              <a:latin typeface="GDS Transport Website Light" charset="0"/>
              <a:ea typeface="GDS Transport Website Light" charset="0"/>
              <a:cs typeface="GDS Transport Website Light" charset="0"/>
            </a:endParaRPr>
          </a:p>
          <a:p>
            <a:r>
              <a:rPr lang="en-US" sz="2400" dirty="0" smtClean="0">
                <a:latin typeface="GDS Transport Website Light" charset="0"/>
                <a:ea typeface="GDS Transport Website Light" charset="0"/>
                <a:cs typeface="GDS Transport Website Light" charset="0"/>
              </a:rPr>
              <a:t>We gathered in a strategy workshop to define our vision:</a:t>
            </a:r>
          </a:p>
          <a:p>
            <a:endParaRPr lang="en-US" sz="2400" dirty="0">
              <a:latin typeface="GDS Transport Website Light" charset="0"/>
              <a:ea typeface="GDS Transport Website Light" charset="0"/>
              <a:cs typeface="GDS Transport Website Light" charset="0"/>
            </a:endParaRPr>
          </a:p>
          <a:p>
            <a:r>
              <a:rPr lang="en-US" sz="2400" dirty="0" smtClean="0">
                <a:latin typeface="GDS Transport Website Light" charset="0"/>
                <a:ea typeface="GDS Transport Website Light" charset="0"/>
                <a:cs typeface="GDS Transport Website Light" charset="0"/>
              </a:rPr>
              <a:t>“In the future, we will see a strong </a:t>
            </a:r>
            <a:r>
              <a:rPr lang="en-US" sz="2400" b="1" dirty="0" smtClean="0">
                <a:latin typeface="GDS Transport Website Light" charset="0"/>
                <a:ea typeface="GDS Transport Website Light" charset="0"/>
                <a:cs typeface="GDS Transport Website Light" charset="0"/>
              </a:rPr>
              <a:t>partnership</a:t>
            </a:r>
            <a:r>
              <a:rPr lang="en-US" sz="2400" dirty="0" smtClean="0">
                <a:latin typeface="GDS Transport Website Light" charset="0"/>
                <a:ea typeface="GDS Transport Website Light" charset="0"/>
                <a:cs typeface="GDS Transport Website Light" charset="0"/>
              </a:rPr>
              <a:t> between industry, government and science that will bring better outcomes for all”</a:t>
            </a:r>
          </a:p>
          <a:p>
            <a:endParaRPr lang="en-US" sz="2400" dirty="0">
              <a:latin typeface="GDS Transport Website Light" charset="0"/>
              <a:ea typeface="GDS Transport Website Light" charset="0"/>
              <a:cs typeface="GDS Transport Website Light" charset="0"/>
            </a:endParaRPr>
          </a:p>
          <a:p>
            <a:r>
              <a:rPr lang="en-US" sz="2400" dirty="0" smtClean="0">
                <a:latin typeface="GDS Transport Website Light" charset="0"/>
                <a:ea typeface="GDS Transport Website Light" charset="0"/>
                <a:cs typeface="GDS Transport Website Light" charset="0"/>
              </a:rPr>
              <a:t>You could call this unleashing the “power of three”</a:t>
            </a:r>
          </a:p>
        </p:txBody>
      </p:sp>
    </p:spTree>
    <p:extLst>
      <p:ext uri="{BB962C8B-B14F-4D97-AF65-F5344CB8AC3E}">
        <p14:creationId xmlns:p14="http://schemas.microsoft.com/office/powerpoint/2010/main" val="1271999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407" r="13889"/>
          <a:stretch/>
        </p:blipFill>
        <p:spPr>
          <a:xfrm>
            <a:off x="0" y="0"/>
            <a:ext cx="5825068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502400" y="491067"/>
            <a:ext cx="5452533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GDS Transport Website Light" charset="0"/>
                <a:ea typeface="GDS Transport Website Light" charset="0"/>
                <a:cs typeface="GDS Transport Website Light" charset="0"/>
              </a:rPr>
              <a:t>2) We found our </a:t>
            </a:r>
            <a:br>
              <a:rPr lang="en-US" sz="2400" b="1" dirty="0" smtClean="0">
                <a:latin typeface="GDS Transport Website Light" charset="0"/>
                <a:ea typeface="GDS Transport Website Light" charset="0"/>
                <a:cs typeface="GDS Transport Website Light" charset="0"/>
              </a:rPr>
            </a:br>
            <a:r>
              <a:rPr lang="en-US" sz="2400" b="1" dirty="0" smtClean="0">
                <a:latin typeface="GDS Transport Website Light" charset="0"/>
                <a:ea typeface="GDS Transport Website Light" charset="0"/>
                <a:cs typeface="GDS Transport Website Light" charset="0"/>
              </a:rPr>
              <a:t>“actual problem to solve”</a:t>
            </a:r>
            <a:endParaRPr lang="en-US" sz="2400" dirty="0">
              <a:latin typeface="GDS Transport Website Light" charset="0"/>
              <a:ea typeface="GDS Transport Website Light" charset="0"/>
              <a:cs typeface="GDS Transport Website Light" charset="0"/>
            </a:endParaRPr>
          </a:p>
          <a:p>
            <a:endParaRPr lang="en-US" sz="2400" dirty="0" smtClean="0">
              <a:latin typeface="GDS Transport Website Light" charset="0"/>
              <a:ea typeface="GDS Transport Website Light" charset="0"/>
              <a:cs typeface="GDS Transport Website Light" charset="0"/>
            </a:endParaRPr>
          </a:p>
          <a:p>
            <a:r>
              <a:rPr lang="en-US" sz="2400" dirty="0">
                <a:latin typeface="GDS Transport Website Light" charset="0"/>
                <a:ea typeface="GDS Transport Website Light" charset="0"/>
                <a:cs typeface="GDS Transport Website Light" charset="0"/>
              </a:rPr>
              <a:t>W</a:t>
            </a:r>
            <a:r>
              <a:rPr lang="en-US" sz="2400" dirty="0" smtClean="0">
                <a:latin typeface="GDS Transport Website Light" charset="0"/>
                <a:ea typeface="GDS Transport Website Light" charset="0"/>
                <a:cs typeface="GDS Transport Website Light" charset="0"/>
              </a:rPr>
              <a:t>e described our “actual problem to solve”, the problem that is preventing us reaching our vision.</a:t>
            </a:r>
          </a:p>
          <a:p>
            <a:endParaRPr lang="en-US" sz="2400" dirty="0" smtClean="0">
              <a:latin typeface="GDS Transport Website Light" charset="0"/>
              <a:ea typeface="GDS Transport Website Light" charset="0"/>
              <a:cs typeface="GDS Transport Website Light" charset="0"/>
            </a:endParaRPr>
          </a:p>
          <a:p>
            <a:r>
              <a:rPr lang="en-US" sz="2400" dirty="0" smtClean="0">
                <a:latin typeface="GDS Transport Website Light" charset="0"/>
                <a:ea typeface="GDS Transport Website Light" charset="0"/>
                <a:cs typeface="GDS Transport Website Light" charset="0"/>
              </a:rPr>
              <a:t>We described it as there not being a good </a:t>
            </a:r>
            <a:r>
              <a:rPr lang="en-US" sz="2400" b="1" dirty="0" smtClean="0">
                <a:latin typeface="GDS Transport Website Light" charset="0"/>
                <a:ea typeface="GDS Transport Website Light" charset="0"/>
                <a:cs typeface="GDS Transport Website Light" charset="0"/>
              </a:rPr>
              <a:t>flow of reliable traceability data</a:t>
            </a:r>
            <a:r>
              <a:rPr lang="en-US" sz="2400" dirty="0" smtClean="0">
                <a:latin typeface="GDS Transport Website Light" charset="0"/>
                <a:ea typeface="GDS Transport Website Light" charset="0"/>
                <a:cs typeface="GDS Transport Website Light" charset="0"/>
              </a:rPr>
              <a:t> between the three stakeholders (industry; science; government). </a:t>
            </a:r>
          </a:p>
          <a:p>
            <a:endParaRPr lang="en-US" sz="2400" dirty="0">
              <a:latin typeface="GDS Transport Website Light" charset="0"/>
              <a:ea typeface="GDS Transport Website Light" charset="0"/>
              <a:cs typeface="GDS Transport Website Light" charset="0"/>
            </a:endParaRPr>
          </a:p>
          <a:p>
            <a:r>
              <a:rPr lang="en-US" sz="2400" dirty="0" smtClean="0">
                <a:latin typeface="GDS Transport Website Light" charset="0"/>
                <a:ea typeface="GDS Transport Website Light" charset="0"/>
                <a:cs typeface="GDS Transport Website Light" charset="0"/>
              </a:rPr>
              <a:t>Without the flow, the future partnership cannot work, so our job is kick-starting this ‘cardio-vascular’ system of traceability data.</a:t>
            </a:r>
          </a:p>
        </p:txBody>
      </p:sp>
    </p:spTree>
    <p:extLst>
      <p:ext uri="{BB962C8B-B14F-4D97-AF65-F5344CB8AC3E}">
        <p14:creationId xmlns:p14="http://schemas.microsoft.com/office/powerpoint/2010/main" val="20661952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852" r="10555"/>
          <a:stretch/>
        </p:blipFill>
        <p:spPr>
          <a:xfrm>
            <a:off x="0" y="0"/>
            <a:ext cx="6637868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213600" y="491067"/>
            <a:ext cx="4741333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GDS Transport Website Light" charset="0"/>
                <a:ea typeface="GDS Transport Website Light" charset="0"/>
                <a:cs typeface="GDS Transport Website Light" charset="0"/>
              </a:rPr>
              <a:t>3</a:t>
            </a:r>
            <a:r>
              <a:rPr lang="en-US" sz="2400" b="1" dirty="0" smtClean="0">
                <a:latin typeface="GDS Transport Website Light" charset="0"/>
                <a:ea typeface="GDS Transport Website Light" charset="0"/>
                <a:cs typeface="GDS Transport Website Light" charset="0"/>
              </a:rPr>
              <a:t>) We framed the HMW question</a:t>
            </a:r>
            <a:endParaRPr lang="en-US" sz="2400" dirty="0">
              <a:latin typeface="GDS Transport Website Light" charset="0"/>
              <a:ea typeface="GDS Transport Website Light" charset="0"/>
              <a:cs typeface="GDS Transport Website Light" charset="0"/>
            </a:endParaRPr>
          </a:p>
          <a:p>
            <a:endParaRPr lang="en-US" sz="2400" dirty="0" smtClean="0">
              <a:latin typeface="GDS Transport Website Light" charset="0"/>
              <a:ea typeface="GDS Transport Website Light" charset="0"/>
              <a:cs typeface="GDS Transport Website Light" charset="0"/>
            </a:endParaRPr>
          </a:p>
          <a:p>
            <a:r>
              <a:rPr lang="en-US" sz="2400" dirty="0" smtClean="0">
                <a:latin typeface="GDS Transport Website Light" charset="0"/>
                <a:ea typeface="GDS Transport Website Light" charset="0"/>
                <a:cs typeface="GDS Transport Website Light" charset="0"/>
              </a:rPr>
              <a:t>We framed our problem in the format of a “how might we” question. </a:t>
            </a:r>
          </a:p>
          <a:p>
            <a:endParaRPr lang="en-US" sz="2400" dirty="0">
              <a:latin typeface="GDS Transport Website Light" charset="0"/>
              <a:ea typeface="GDS Transport Website Light" charset="0"/>
              <a:cs typeface="GDS Transport Website Light" charset="0"/>
            </a:endParaRPr>
          </a:p>
          <a:p>
            <a:r>
              <a:rPr lang="en-US" sz="2400" dirty="0" smtClean="0">
                <a:latin typeface="GDS Transport Website Light" charset="0"/>
                <a:ea typeface="GDS Transport Website Light" charset="0"/>
                <a:cs typeface="GDS Transport Website Light" charset="0"/>
              </a:rPr>
              <a:t>This format is used in the design thinking process as a driver for innovation and finding creative solutions.</a:t>
            </a:r>
          </a:p>
          <a:p>
            <a:endParaRPr lang="en-US" sz="2400" dirty="0">
              <a:latin typeface="GDS Transport Website Light" charset="0"/>
              <a:ea typeface="GDS Transport Website Light" charset="0"/>
              <a:cs typeface="GDS Transport Website Light" charset="0"/>
            </a:endParaRPr>
          </a:p>
          <a:p>
            <a:r>
              <a:rPr lang="en-US" sz="2400" i="1" dirty="0" smtClean="0">
                <a:latin typeface="GDS Transport Website Light" charset="0"/>
                <a:ea typeface="GDS Transport Website Light" charset="0"/>
                <a:cs typeface="GDS Transport Website Light" charset="0"/>
              </a:rPr>
              <a:t>“How might we enable accurate data to circulate efficiently between the three stakeholder groups in our service ecosystem?”</a:t>
            </a:r>
          </a:p>
        </p:txBody>
      </p:sp>
    </p:spTree>
    <p:extLst>
      <p:ext uri="{BB962C8B-B14F-4D97-AF65-F5344CB8AC3E}">
        <p14:creationId xmlns:p14="http://schemas.microsoft.com/office/powerpoint/2010/main" val="1732658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51435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5892801" y="491067"/>
            <a:ext cx="5740399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GDS Transport Website Light" charset="0"/>
                <a:ea typeface="GDS Transport Website Light" charset="0"/>
                <a:cs typeface="GDS Transport Website Light" charset="0"/>
              </a:rPr>
              <a:t>4) We brainstormed possible ways to answer the question</a:t>
            </a:r>
            <a:endParaRPr lang="en-US" sz="2400" dirty="0">
              <a:latin typeface="GDS Transport Website Light" charset="0"/>
              <a:ea typeface="GDS Transport Website Light" charset="0"/>
              <a:cs typeface="GDS Transport Website Light" charset="0"/>
            </a:endParaRPr>
          </a:p>
          <a:p>
            <a:endParaRPr lang="en-US" sz="2400" dirty="0" smtClean="0">
              <a:latin typeface="GDS Transport Website Light" charset="0"/>
              <a:ea typeface="GDS Transport Website Light" charset="0"/>
              <a:cs typeface="GDS Transport Website Light" charset="0"/>
            </a:endParaRPr>
          </a:p>
          <a:p>
            <a:r>
              <a:rPr lang="en-US" sz="2400" dirty="0" smtClean="0">
                <a:latin typeface="GDS Transport Website Light" charset="0"/>
                <a:ea typeface="GDS Transport Website Light" charset="0"/>
                <a:cs typeface="GDS Transport Website Light" charset="0"/>
              </a:rPr>
              <a:t>In the last part of our strategy day workshop we wrote ideas on post-its. These led to initiatives or areas of strategic focus to drive the next phase of design exploration.</a:t>
            </a:r>
          </a:p>
          <a:p>
            <a:endParaRPr lang="en-US" sz="2400" dirty="0">
              <a:latin typeface="GDS Transport Website Light" charset="0"/>
              <a:ea typeface="GDS Transport Website Light" charset="0"/>
              <a:cs typeface="GDS Transport Website Light" charset="0"/>
            </a:endParaRPr>
          </a:p>
          <a:p>
            <a:r>
              <a:rPr lang="en-US" sz="2400" dirty="0" smtClean="0">
                <a:latin typeface="GDS Transport Website Light" charset="0"/>
                <a:ea typeface="GDS Transport Website Light" charset="0"/>
                <a:cs typeface="GDS Transport Website Light" charset="0"/>
              </a:rPr>
              <a:t>A few of these suggestions were new and many of them were based on issues that had been under review for some time.</a:t>
            </a:r>
          </a:p>
        </p:txBody>
      </p:sp>
    </p:spTree>
    <p:extLst>
      <p:ext uri="{BB962C8B-B14F-4D97-AF65-F5344CB8AC3E}">
        <p14:creationId xmlns:p14="http://schemas.microsoft.com/office/powerpoint/2010/main" val="1035067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00" t="9136" r="3128" b="7406"/>
          <a:stretch/>
        </p:blipFill>
        <p:spPr>
          <a:xfrm>
            <a:off x="0" y="0"/>
            <a:ext cx="5397124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062134" y="491067"/>
            <a:ext cx="5892800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latin typeface="GDS Transport Website Light" charset="0"/>
                <a:ea typeface="GDS Transport Website Light" charset="0"/>
                <a:cs typeface="GDS Transport Website Light" charset="0"/>
              </a:rPr>
              <a:t>5</a:t>
            </a:r>
            <a:r>
              <a:rPr lang="en-US" sz="2400" b="1" dirty="0" smtClean="0">
                <a:latin typeface="GDS Transport Website Light" charset="0"/>
                <a:ea typeface="GDS Transport Website Light" charset="0"/>
                <a:cs typeface="GDS Transport Website Light" charset="0"/>
              </a:rPr>
              <a:t>) We started the design exploration phase called “speculative design”</a:t>
            </a:r>
          </a:p>
          <a:p>
            <a:endParaRPr lang="en-US" sz="2400" dirty="0" smtClean="0">
              <a:latin typeface="GDS Transport Website Light" charset="0"/>
              <a:ea typeface="GDS Transport Website Light" charset="0"/>
              <a:cs typeface="GDS Transport Website Light" charset="0"/>
            </a:endParaRPr>
          </a:p>
          <a:p>
            <a:r>
              <a:rPr lang="en-US" sz="2400" dirty="0" smtClean="0">
                <a:latin typeface="GDS Transport Website Light" charset="0"/>
                <a:ea typeface="GDS Transport Website Light" charset="0"/>
                <a:cs typeface="GDS Transport Website Light" charset="0"/>
              </a:rPr>
              <a:t>In this design phase we have started mocking up and testing some of the proposed ideas. These have been explored in role-play workshops, journey mapping sessions and co-design sessions with TDUG members.</a:t>
            </a:r>
          </a:p>
          <a:p>
            <a:endParaRPr lang="en-US" sz="2400" dirty="0" smtClean="0">
              <a:latin typeface="GDS Transport Website Light" charset="0"/>
              <a:ea typeface="GDS Transport Website Light" charset="0"/>
              <a:cs typeface="GDS Transport Website Light" charset="0"/>
            </a:endParaRPr>
          </a:p>
          <a:p>
            <a:r>
              <a:rPr lang="en-US" sz="2400" dirty="0" smtClean="0">
                <a:latin typeface="GDS Transport Website Light" charset="0"/>
                <a:ea typeface="GDS Transport Website Light" charset="0"/>
                <a:cs typeface="GDS Transport Website Light" charset="0"/>
              </a:rPr>
              <a:t>We have been driven by initiatives that can be traced back to our chosen problem. That is, the solutions either improve </a:t>
            </a:r>
            <a:r>
              <a:rPr lang="en-US" sz="2400" b="1" dirty="0" smtClean="0">
                <a:latin typeface="GDS Transport Website Light" charset="0"/>
                <a:ea typeface="GDS Transport Website Light" charset="0"/>
                <a:cs typeface="GDS Transport Website Light" charset="0"/>
              </a:rPr>
              <a:t>accuracy</a:t>
            </a:r>
            <a:r>
              <a:rPr lang="en-US" sz="2400" dirty="0" smtClean="0">
                <a:latin typeface="GDS Transport Website Light" charset="0"/>
                <a:ea typeface="GDS Transport Website Light" charset="0"/>
                <a:cs typeface="GDS Transport Website Light" charset="0"/>
              </a:rPr>
              <a:t> of traceability data; enable </a:t>
            </a:r>
            <a:r>
              <a:rPr lang="en-US" sz="2400" b="1" dirty="0" smtClean="0">
                <a:latin typeface="GDS Transport Website Light" charset="0"/>
                <a:ea typeface="GDS Transport Website Light" charset="0"/>
                <a:cs typeface="GDS Transport Website Light" charset="0"/>
              </a:rPr>
              <a:t>circulation</a:t>
            </a:r>
            <a:r>
              <a:rPr lang="en-US" sz="2400" dirty="0" smtClean="0">
                <a:latin typeface="GDS Transport Website Light" charset="0"/>
                <a:ea typeface="GDS Transport Website Light" charset="0"/>
                <a:cs typeface="GDS Transport Website Light" charset="0"/>
              </a:rPr>
              <a:t> of data; or improve the </a:t>
            </a:r>
            <a:r>
              <a:rPr lang="en-US" sz="2400" b="1" dirty="0" smtClean="0">
                <a:latin typeface="GDS Transport Website Light" charset="0"/>
                <a:ea typeface="GDS Transport Website Light" charset="0"/>
                <a:cs typeface="GDS Transport Website Light" charset="0"/>
              </a:rPr>
              <a:t>efficiency</a:t>
            </a:r>
            <a:r>
              <a:rPr lang="en-US" sz="2400" dirty="0" smtClean="0">
                <a:latin typeface="GDS Transport Website Light" charset="0"/>
                <a:ea typeface="GDS Transport Website Light" charset="0"/>
                <a:cs typeface="GDS Transport Website Light" charset="0"/>
              </a:rPr>
              <a:t> of the flow of data. </a:t>
            </a:r>
          </a:p>
        </p:txBody>
      </p:sp>
    </p:spTree>
    <p:extLst>
      <p:ext uri="{BB962C8B-B14F-4D97-AF65-F5344CB8AC3E}">
        <p14:creationId xmlns:p14="http://schemas.microsoft.com/office/powerpoint/2010/main" val="9151730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259" r="10926"/>
          <a:stretch/>
        </p:blipFill>
        <p:spPr>
          <a:xfrm>
            <a:off x="0" y="0"/>
            <a:ext cx="6841067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7213600" y="491067"/>
            <a:ext cx="4741333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GDS Transport Website Light" charset="0"/>
                <a:ea typeface="GDS Transport Website Light" charset="0"/>
                <a:cs typeface="GDS Transport Website Light" charset="0"/>
              </a:rPr>
              <a:t>6) We ensure exploration can be traced back to the “actual problem to be solved”</a:t>
            </a:r>
          </a:p>
          <a:p>
            <a:endParaRPr lang="en-US" sz="2400" dirty="0" smtClean="0">
              <a:latin typeface="GDS Transport Website Light" charset="0"/>
              <a:ea typeface="GDS Transport Website Light" charset="0"/>
              <a:cs typeface="GDS Transport Website Light" charset="0"/>
            </a:endParaRPr>
          </a:p>
          <a:p>
            <a:r>
              <a:rPr lang="en-US" sz="2400" dirty="0" smtClean="0">
                <a:latin typeface="GDS Transport Website Light" charset="0"/>
                <a:ea typeface="GDS Transport Website Light" charset="0"/>
                <a:cs typeface="GDS Transport Website Light" charset="0"/>
              </a:rPr>
              <a:t>We have many initiatives to explore and no doubt others will appear as we discover hidden potential. </a:t>
            </a:r>
          </a:p>
          <a:p>
            <a:endParaRPr lang="en-US" sz="2400" dirty="0">
              <a:latin typeface="GDS Transport Website Light" charset="0"/>
              <a:ea typeface="GDS Transport Website Light" charset="0"/>
              <a:cs typeface="GDS Transport Website Light" charset="0"/>
            </a:endParaRPr>
          </a:p>
          <a:p>
            <a:r>
              <a:rPr lang="en-US" sz="2400" dirty="0" smtClean="0">
                <a:latin typeface="GDS Transport Website Light" charset="0"/>
                <a:ea typeface="GDS Transport Website Light" charset="0"/>
                <a:cs typeface="GDS Transport Website Light" charset="0"/>
              </a:rPr>
              <a:t>This whiteboard shows three of the initiatives (home zones, bovine EID, distributed ledger) mapping to “the actual problem to be solved”</a:t>
            </a:r>
          </a:p>
        </p:txBody>
      </p:sp>
    </p:spTree>
    <p:extLst>
      <p:ext uri="{BB962C8B-B14F-4D97-AF65-F5344CB8AC3E}">
        <p14:creationId xmlns:p14="http://schemas.microsoft.com/office/powerpoint/2010/main" val="1759007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926" r="4629"/>
          <a:stretch/>
        </p:blipFill>
        <p:spPr>
          <a:xfrm>
            <a:off x="0" y="0"/>
            <a:ext cx="8178801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365067" y="491067"/>
            <a:ext cx="3589866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GDS Transport Website Light" charset="0"/>
                <a:ea typeface="GDS Transport Website Light" charset="0"/>
                <a:cs typeface="GDS Transport Website Light" charset="0"/>
              </a:rPr>
              <a:t>What’s next?</a:t>
            </a:r>
          </a:p>
          <a:p>
            <a:endParaRPr lang="en-US" sz="2400" dirty="0">
              <a:latin typeface="GDS Transport Website Light" charset="0"/>
              <a:ea typeface="GDS Transport Website Light" charset="0"/>
              <a:cs typeface="GDS Transport Website Light" charset="0"/>
            </a:endParaRPr>
          </a:p>
          <a:p>
            <a:r>
              <a:rPr lang="en-US" sz="2400" dirty="0" smtClean="0">
                <a:latin typeface="GDS Transport Website Light" charset="0"/>
                <a:ea typeface="GDS Transport Website Light" charset="0"/>
                <a:cs typeface="GDS Transport Website Light" charset="0"/>
              </a:rPr>
              <a:t>In the new year, if possible, I would like to complete speculation and have started high-level definition by March 2018.</a:t>
            </a:r>
          </a:p>
          <a:p>
            <a:endParaRPr lang="en-US" sz="2400" dirty="0">
              <a:latin typeface="GDS Transport Website Light" charset="0"/>
              <a:ea typeface="GDS Transport Website Light" charset="0"/>
              <a:cs typeface="GDS Transport Website Light" charset="0"/>
            </a:endParaRPr>
          </a:p>
          <a:p>
            <a:r>
              <a:rPr lang="en-US" sz="2400" dirty="0" smtClean="0">
                <a:latin typeface="GDS Transport Website Light" charset="0"/>
                <a:ea typeface="GDS Transport Website Light" charset="0"/>
                <a:cs typeface="GDS Transport Website Light" charset="0"/>
              </a:rPr>
              <a:t>At that stage, we should have a number of compelling, interactive prototypes and all the stars well aligned for productive definition and build phases</a:t>
            </a:r>
            <a:r>
              <a:rPr lang="en-US" sz="2400" dirty="0" smtClean="0">
                <a:latin typeface="GDS Transport Website Light" charset="0"/>
                <a:ea typeface="GDS Transport Website Light" charset="0"/>
                <a:cs typeface="GDS Transport Website Light" charset="0"/>
                <a:sym typeface="Wingdings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771846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1032934" y="846668"/>
            <a:ext cx="9567333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 smtClean="0">
                <a:latin typeface="GDS Transport Website Light" charset="0"/>
                <a:ea typeface="GDS Transport Website Light" charset="0"/>
                <a:cs typeface="GDS Transport Website Light" charset="0"/>
              </a:rPr>
              <a:t>So Merry Christmas all and see you for exciting times in the new year</a:t>
            </a:r>
            <a:r>
              <a:rPr lang="en-US" sz="6000" b="1" dirty="0" smtClean="0">
                <a:latin typeface="GDS Transport Website Light" charset="0"/>
                <a:ea typeface="GDS Transport Website Light" charset="0"/>
                <a:cs typeface="GDS Transport Website Light" charset="0"/>
                <a:sym typeface="Wingdings"/>
              </a:rPr>
              <a:t></a:t>
            </a:r>
          </a:p>
          <a:p>
            <a:endParaRPr lang="en-US" sz="6000" b="1" dirty="0" smtClean="0">
              <a:latin typeface="GDS Transport Website Light" charset="0"/>
              <a:ea typeface="GDS Transport Website Light" charset="0"/>
              <a:cs typeface="GDS Transport Website Light" charset="0"/>
            </a:endParaRPr>
          </a:p>
          <a:p>
            <a:endParaRPr lang="en-US" sz="3600" b="1" dirty="0" smtClean="0">
              <a:latin typeface="GDS Transport Website Light" charset="0"/>
              <a:ea typeface="GDS Transport Website Light" charset="0"/>
              <a:cs typeface="GDS Transport Website Light" charset="0"/>
            </a:endParaRPr>
          </a:p>
          <a:p>
            <a:r>
              <a:rPr lang="en-US" sz="3600" b="1" dirty="0">
                <a:latin typeface="GDS Transport Website Light" charset="0"/>
                <a:ea typeface="GDS Transport Website Light" charset="0"/>
                <a:cs typeface="GDS Transport Website Light" charset="0"/>
              </a:rPr>
              <a:t>D</a:t>
            </a:r>
            <a:r>
              <a:rPr lang="en-US" sz="3600" b="1" dirty="0" smtClean="0">
                <a:latin typeface="GDS Transport Website Light" charset="0"/>
                <a:ea typeface="GDS Transport Website Light" charset="0"/>
                <a:cs typeface="GDS Transport Website Light" charset="0"/>
              </a:rPr>
              <a:t>ug </a:t>
            </a:r>
            <a:r>
              <a:rPr lang="en-US" sz="3600" b="1" dirty="0" err="1" smtClean="0">
                <a:latin typeface="GDS Transport Website Light" charset="0"/>
                <a:ea typeface="GDS Transport Website Light" charset="0"/>
                <a:cs typeface="GDS Transport Website Light" charset="0"/>
              </a:rPr>
              <a:t>Falby</a:t>
            </a:r>
            <a:r>
              <a:rPr lang="en-US" sz="3600" b="1" dirty="0" smtClean="0">
                <a:latin typeface="GDS Transport Website Light" charset="0"/>
                <a:ea typeface="GDS Transport Website Light" charset="0"/>
                <a:cs typeface="GDS Transport Website Light" charset="0"/>
              </a:rPr>
              <a:t> 22 </a:t>
            </a:r>
            <a:r>
              <a:rPr lang="en-US" sz="3600" b="1" dirty="0">
                <a:latin typeface="GDS Transport Website Light" charset="0"/>
                <a:ea typeface="GDS Transport Website Light" charset="0"/>
                <a:cs typeface="GDS Transport Website Light" charset="0"/>
              </a:rPr>
              <a:t>D</a:t>
            </a:r>
            <a:r>
              <a:rPr lang="en-US" sz="3600" b="1" dirty="0" smtClean="0">
                <a:latin typeface="GDS Transport Website Light" charset="0"/>
                <a:ea typeface="GDS Transport Website Light" charset="0"/>
                <a:cs typeface="GDS Transport Website Light" charset="0"/>
              </a:rPr>
              <a:t>ecember 2017</a:t>
            </a:r>
            <a:endParaRPr lang="en-US" sz="3600" dirty="0" smtClean="0">
              <a:latin typeface="GDS Transport Website Light" charset="0"/>
              <a:ea typeface="GDS Transport Website Light" charset="0"/>
              <a:cs typeface="GDS Transport Website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3806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</TotalTime>
  <Words>432</Words>
  <Application>Microsoft Macintosh PowerPoint</Application>
  <PresentationFormat>Widescreen</PresentationFormat>
  <Paragraphs>46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Calibri</vt:lpstr>
      <vt:lpstr>Calibri Light</vt:lpstr>
      <vt:lpstr>GDS Transport Website Light</vt:lpstr>
      <vt:lpstr>Wingdings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Ian Kilby</dc:creator>
  <cp:lastModifiedBy>Ian Kilby</cp:lastModifiedBy>
  <cp:revision>10</cp:revision>
  <dcterms:created xsi:type="dcterms:W3CDTF">2017-12-22T16:47:50Z</dcterms:created>
  <dcterms:modified xsi:type="dcterms:W3CDTF">2017-12-22T18:27:08Z</dcterms:modified>
</cp:coreProperties>
</file>

<file path=docProps/thumbnail.jpeg>
</file>